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755" r:id="rId2"/>
    <p:sldId id="756" r:id="rId3"/>
    <p:sldId id="758" r:id="rId4"/>
    <p:sldId id="753" r:id="rId5"/>
    <p:sldId id="744" r:id="rId6"/>
    <p:sldId id="745" r:id="rId7"/>
    <p:sldId id="746" r:id="rId8"/>
    <p:sldId id="747" r:id="rId9"/>
    <p:sldId id="748" r:id="rId10"/>
    <p:sldId id="751" r:id="rId11"/>
    <p:sldId id="752" r:id="rId12"/>
    <p:sldId id="750" r:id="rId13"/>
    <p:sldId id="754" r:id="rId14"/>
    <p:sldId id="759" r:id="rId15"/>
    <p:sldId id="760" r:id="rId16"/>
    <p:sldId id="764" r:id="rId17"/>
    <p:sldId id="763" r:id="rId18"/>
    <p:sldId id="762" r:id="rId19"/>
    <p:sldId id="7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3907"/>
    <a:srgbClr val="7E0000"/>
    <a:srgbClr val="FFCC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87" autoAdjust="0"/>
    <p:restoredTop sz="75834" autoAdjust="0"/>
  </p:normalViewPr>
  <p:slideViewPr>
    <p:cSldViewPr snapToGrid="0">
      <p:cViewPr>
        <p:scale>
          <a:sx n="46" d="100"/>
          <a:sy n="46" d="100"/>
        </p:scale>
        <p:origin x="2298" y="138"/>
      </p:cViewPr>
      <p:guideLst/>
    </p:cSldViewPr>
  </p:slideViewPr>
  <p:outlineViewPr>
    <p:cViewPr>
      <p:scale>
        <a:sx n="33" d="100"/>
        <a:sy n="33" d="100"/>
      </p:scale>
      <p:origin x="0" y="-21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4" d="100"/>
        <a:sy n="94" d="100"/>
      </p:scale>
      <p:origin x="0" y="-2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DA92E-E0DE-4AF3-A081-E4AD234BBB35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0BC69-D851-4820-AA4B-0BA0AAC5E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56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ometheus" TargetMode="External"/><Relationship Id="rId7" Type="http://schemas.openxmlformats.org/officeDocument/2006/relationships/hyperlink" Target="https://en.wikipedia.org/wiki/Alchemy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Chemistry" TargetMode="External"/><Relationship Id="rId5" Type="http://schemas.openxmlformats.org/officeDocument/2006/relationships/hyperlink" Target="https://en.wikipedia.org/wiki/Laboratory" TargetMode="External"/><Relationship Id="rId4" Type="http://schemas.openxmlformats.org/officeDocument/2006/relationships/hyperlink" Target="https://en.wikipedia.org/wiki/Horror_fictio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Questions</a:t>
            </a:r>
            <a:r>
              <a:rPr lang="en-US" baseline="0" dirty="0" smtClean="0"/>
              <a:t> about Robotics and history of robotics and robot theatre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0BC69-D851-4820-AA4B-0BA0AAC5E0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42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 to question about Mary Shelley.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0BC69-D851-4820-AA4B-0BA0AAC5E0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46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Monster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0BC69-D851-4820-AA4B-0BA0AAC5E0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4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Questions related to the Robotics classes that can be asked at the end of Spring Quarter.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0BC69-D851-4820-AA4B-0BA0AAC5E0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61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Questions of incoming students to Electrical and Computer Engineering Department.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0BC69-D851-4820-AA4B-0BA0AAC5E0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30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 to a question “How did you look like, Frankenstein’s Monster?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0BC69-D851-4820-AA4B-0BA0AAC5E0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87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Fishes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0BC69-D851-4820-AA4B-0BA0AAC5E0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93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Countess Quanta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0BC69-D851-4820-AA4B-0BA0AAC5E0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20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Bohr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0BC69-D851-4820-AA4B-0BA0AAC5E0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67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you were constructed?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0BC69-D851-4820-AA4B-0BA0AAC5E0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5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 to question</a:t>
            </a:r>
            <a:r>
              <a:rPr lang="en-US" baseline="0" dirty="0" smtClean="0"/>
              <a:t> if Monster was happy or not.</a:t>
            </a:r>
            <a:r>
              <a:rPr lang="en-US" dirty="0" smtClean="0"/>
              <a:t> The novel's title compares "Frankenstein" to the mythological figure </a:t>
            </a:r>
            <a:r>
              <a:rPr lang="en-US" dirty="0" smtClean="0">
                <a:hlinkClick r:id="rId3" tooltip="Prometheus"/>
              </a:rPr>
              <a:t>Prometheus</a:t>
            </a:r>
            <a:r>
              <a:rPr lang="en-US" dirty="0" smtClean="0"/>
              <a:t>, because of what they both brought to life.</a:t>
            </a:r>
          </a:p>
          <a:p>
            <a:r>
              <a:rPr lang="en-US" dirty="0" smtClean="0"/>
              <a:t>In Shelley's </a:t>
            </a:r>
            <a:r>
              <a:rPr lang="en-US" dirty="0" smtClean="0">
                <a:hlinkClick r:id="rId4" tooltip="Horror fiction"/>
              </a:rPr>
              <a:t>horror story</a:t>
            </a:r>
            <a:r>
              <a:rPr lang="en-US" dirty="0" smtClean="0"/>
              <a:t>, Victor Frankenstein builds the creature in his </a:t>
            </a:r>
            <a:r>
              <a:rPr lang="en-US" dirty="0" smtClean="0">
                <a:hlinkClick r:id="rId5" tooltip="Laboratory"/>
              </a:rPr>
              <a:t>laboratory</a:t>
            </a:r>
            <a:r>
              <a:rPr lang="en-US" dirty="0" smtClean="0"/>
              <a:t> through an ambiguous method consisting of </a:t>
            </a:r>
            <a:r>
              <a:rPr lang="en-US" dirty="0" smtClean="0">
                <a:hlinkClick r:id="rId6" tooltip="Chemistry"/>
              </a:rPr>
              <a:t>chemistry</a:t>
            </a:r>
            <a:r>
              <a:rPr lang="en-US" dirty="0" smtClean="0"/>
              <a:t> and </a:t>
            </a:r>
            <a:r>
              <a:rPr lang="en-US" dirty="0" smtClean="0">
                <a:hlinkClick r:id="rId7" tooltip="Alchemy"/>
              </a:rPr>
              <a:t>alchemy</a:t>
            </a:r>
            <a:r>
              <a:rPr lang="en-US" dirty="0" smtClean="0"/>
              <a:t>. Shelley describes the monster as 8-foot-tall (2.4 m), hideously ugly, but sensitive and emotional. The monster attempts to fit into human society, but is shunned, which leads him to seek revenge against his creator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0BC69-D851-4820-AA4B-0BA0AAC5E0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09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D68E-84A6-4FDC-ABD5-22FEAF6F1A07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2531D-6843-42E0-9E73-598D20E39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D68E-84A6-4FDC-ABD5-22FEAF6F1A07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2531D-6843-42E0-9E73-598D20E39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0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D68E-84A6-4FDC-ABD5-22FEAF6F1A07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2531D-6843-42E0-9E73-598D20E39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6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D68E-84A6-4FDC-ABD5-22FEAF6F1A07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2531D-6843-42E0-9E73-598D20E39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76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D68E-84A6-4FDC-ABD5-22FEAF6F1A07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2531D-6843-42E0-9E73-598D20E39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3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D68E-84A6-4FDC-ABD5-22FEAF6F1A07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2531D-6843-42E0-9E73-598D20E39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79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D68E-84A6-4FDC-ABD5-22FEAF6F1A07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2531D-6843-42E0-9E73-598D20E39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5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D68E-84A6-4FDC-ABD5-22FEAF6F1A07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2531D-6843-42E0-9E73-598D20E39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15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D68E-84A6-4FDC-ABD5-22FEAF6F1A07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2531D-6843-42E0-9E73-598D20E39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0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D68E-84A6-4FDC-ABD5-22FEAF6F1A07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2531D-6843-42E0-9E73-598D20E39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32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D68E-84A6-4FDC-ABD5-22FEAF6F1A07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2531D-6843-42E0-9E73-598D20E39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0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CD68E-84A6-4FDC-ABD5-22FEAF6F1A07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2531D-6843-42E0-9E73-598D20E39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8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-24434" y="408030"/>
            <a:ext cx="3317117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dirty="0" smtClean="0"/>
              <a:t>What was a Brazen Head?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9508044" y="3571586"/>
            <a:ext cx="2708873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robot?</a:t>
            </a:r>
          </a:p>
          <a:p>
            <a:pPr lvl="0" algn="ctr"/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Left Arrow 3">
            <a:hlinkClick r:id="" action="ppaction://hlinkshowjump?jump=firstslide"/>
          </p:cNvPr>
          <p:cNvSpPr/>
          <p:nvPr/>
        </p:nvSpPr>
        <p:spPr>
          <a:xfrm>
            <a:off x="219036" y="6216024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59527" y="6488668"/>
            <a:ext cx="5615192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lvl="0"/>
            <a:r>
              <a:rPr lang="en-US" dirty="0" smtClean="0"/>
              <a:t>What is the problem with building an android robot arm?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87420" y="6110626"/>
            <a:ext cx="395300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en-US" dirty="0" smtClean="0"/>
              <a:t>What kind of gears are used in robotics?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5741294"/>
            <a:ext cx="253218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What is PID controller?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5363252"/>
            <a:ext cx="536768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Which country has the most industrial robots installed?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849214" y="4955428"/>
            <a:ext cx="178023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en-US" dirty="0" smtClean="0"/>
              <a:t>What is android?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32185" y="5732584"/>
            <a:ext cx="4108882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/>
            <a:r>
              <a:rPr lang="en-US" sz="1600" dirty="0" smtClean="0"/>
              <a:t>What are basic functions of language LISP</a:t>
            </a:r>
            <a:r>
              <a:rPr lang="en-US" sz="1600" dirty="0" smtClean="0"/>
              <a:t>?</a:t>
            </a:r>
            <a:r>
              <a:rPr lang="pl-PL" sz="1600" dirty="0" smtClean="0"/>
              <a:t>        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5313032" y="5363252"/>
            <a:ext cx="293063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What is a humanoid robot?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148535" y="5343410"/>
            <a:ext cx="4018183" cy="92333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Explain acronym IGA and how it is used in robot theatre?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29445" y="4965953"/>
            <a:ext cx="5537273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What are most important sensors for mobile robot?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860837" y="2825739"/>
            <a:ext cx="3367064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dirty="0" smtClean="0">
                <a:solidFill>
                  <a:schemeClr val="bg1"/>
                </a:solidFill>
              </a:rPr>
              <a:t>What is a </a:t>
            </a:r>
            <a:r>
              <a:rPr lang="en-US" dirty="0" err="1" smtClean="0">
                <a:solidFill>
                  <a:schemeClr val="bg1"/>
                </a:solidFill>
              </a:rPr>
              <a:t>pulsewise</a:t>
            </a:r>
            <a:r>
              <a:rPr lang="en-US" dirty="0" smtClean="0">
                <a:solidFill>
                  <a:schemeClr val="bg1"/>
                </a:solidFill>
              </a:rPr>
              <a:t> modulation?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47863" y="3854484"/>
            <a:ext cx="6402587" cy="369332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What are Machine Learning and Computer Vision classes at PSU?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0" y="4550162"/>
            <a:ext cx="3807481" cy="37853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Why Frankenstein Monster is famous?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8054893" y="4580599"/>
            <a:ext cx="413637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dirty="0" smtClean="0"/>
              <a:t>Explain Fast Walsh Transform?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-12" y="4949931"/>
            <a:ext cx="4888535" cy="3780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List famous automatons from 18 and 19 Century?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4163411"/>
            <a:ext cx="638950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famous scientist built  robots for theatre in ancient Egypt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03" y="16777"/>
            <a:ext cx="3239260" cy="400110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en-US" alt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was Golem?</a:t>
            </a:r>
            <a:endParaRPr lang="en-US" altLang="en-US" sz="1100" dirty="0"/>
          </a:p>
        </p:txBody>
      </p:sp>
      <p:sp>
        <p:nvSpPr>
          <p:cNvPr id="32" name="Rectangle 31"/>
          <p:cNvSpPr/>
          <p:nvPr/>
        </p:nvSpPr>
        <p:spPr>
          <a:xfrm>
            <a:off x="3292683" y="3545637"/>
            <a:ext cx="339067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en-US" alt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are robotics classes at PSU ?</a:t>
            </a:r>
            <a:endParaRPr lang="en-US" altLang="en-US" sz="1050" dirty="0"/>
          </a:p>
        </p:txBody>
      </p:sp>
      <p:sp>
        <p:nvSpPr>
          <p:cNvPr id="33" name="Rectangle 32"/>
          <p:cNvSpPr/>
          <p:nvPr/>
        </p:nvSpPr>
        <p:spPr>
          <a:xfrm>
            <a:off x="-12" y="803380"/>
            <a:ext cx="3292697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robot belonged to Saint Albert the Bishop? 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-24434" y="1494654"/>
            <a:ext cx="331711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 famous robot originates from Prague?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8825847" y="2442870"/>
            <a:ext cx="340205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a servo, explain</a:t>
            </a:r>
            <a:r>
              <a:rPr lang="en-US" alt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9098908" y="6111869"/>
            <a:ext cx="310444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genetic Programming </a:t>
            </a:r>
            <a:r>
              <a:rPr lang="en-US" alt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783596" y="4563719"/>
            <a:ext cx="427129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kinematics of humanoid robot arm</a:t>
            </a:r>
            <a:r>
              <a:rPr lang="en-US" alt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389505" y="4221919"/>
            <a:ext cx="5801759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dirty="0" smtClean="0"/>
              <a:t>Which Law of Boolean Algebra is not true in Fuzzy Logic?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6620143" y="3508110"/>
            <a:ext cx="2874332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dirty="0" smtClean="0"/>
              <a:t>What is </a:t>
            </a:r>
            <a:r>
              <a:rPr lang="en-US" dirty="0" smtClean="0"/>
              <a:t>Inverse Kinematics?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8603" y="3786817"/>
            <a:ext cx="3271863" cy="33855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1600" dirty="0" smtClean="0"/>
              <a:t>What are famous Japanese robots?</a:t>
            </a:r>
            <a:endParaRPr lang="en-US" sz="1600" dirty="0"/>
          </a:p>
        </p:txBody>
      </p:sp>
      <p:sp>
        <p:nvSpPr>
          <p:cNvPr id="43" name="Rectangle 42"/>
          <p:cNvSpPr/>
          <p:nvPr/>
        </p:nvSpPr>
        <p:spPr>
          <a:xfrm>
            <a:off x="-12218" y="3070221"/>
            <a:ext cx="3292684" cy="707886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000" dirty="0" smtClean="0"/>
              <a:t>Tell us  </a:t>
            </a:r>
            <a:r>
              <a:rPr lang="en-US" sz="2000" dirty="0" smtClean="0"/>
              <a:t>famous robots in history of Europe?</a:t>
            </a:r>
            <a:endParaRPr lang="en-US" sz="2000" dirty="0"/>
          </a:p>
        </p:txBody>
      </p:sp>
      <p:sp>
        <p:nvSpPr>
          <p:cNvPr id="44" name="Rectangle 43"/>
          <p:cNvSpPr/>
          <p:nvPr/>
        </p:nvSpPr>
        <p:spPr>
          <a:xfrm>
            <a:off x="0" y="2149695"/>
            <a:ext cx="3292685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old-time automaton is associated with Napoleon Bonaparte ?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8838123" y="3565"/>
            <a:ext cx="3389777" cy="370503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companies build the most advanced robots?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8838124" y="408031"/>
            <a:ext cx="3353864" cy="37057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smtClean="0"/>
              <a:t>What is OPENCV? </a:t>
            </a:r>
            <a:endParaRPr lang="en-US" sz="2000" dirty="0"/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8792631" y="3201527"/>
            <a:ext cx="3410717" cy="363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smtClean="0"/>
              <a:t>What is Fuzzy Logic? 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8838123" y="774193"/>
            <a:ext cx="3365225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What are applications of ORANGE system?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8724308" y="1441492"/>
            <a:ext cx="350359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What are applications of PROLOG language in robotics?</a:t>
            </a:r>
            <a:endParaRPr lang="en-US" sz="1600" dirty="0"/>
          </a:p>
        </p:txBody>
      </p:sp>
      <p:sp>
        <p:nvSpPr>
          <p:cNvPr id="50" name="Rectangle 49"/>
          <p:cNvSpPr/>
          <p:nvPr/>
        </p:nvSpPr>
        <p:spPr>
          <a:xfrm>
            <a:off x="8825847" y="2049903"/>
            <a:ext cx="338977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What is Arduino?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234" y="-66708"/>
            <a:ext cx="5520889" cy="36036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46761" y="6119336"/>
            <a:ext cx="377042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What is Genetic Algorithm?</a:t>
            </a:r>
            <a:endParaRPr lang="en-US" sz="2000" dirty="0"/>
          </a:p>
        </p:txBody>
      </p:sp>
      <p:sp>
        <p:nvSpPr>
          <p:cNvPr id="51" name="Rectangle 50"/>
          <p:cNvSpPr/>
          <p:nvPr/>
        </p:nvSpPr>
        <p:spPr>
          <a:xfrm>
            <a:off x="6397283" y="5740051"/>
            <a:ext cx="1751251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en-US" alt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Tell about Nao robot</a:t>
            </a:r>
            <a:endParaRPr lang="en-US" altLang="en-US" sz="900" dirty="0"/>
          </a:p>
        </p:txBody>
      </p:sp>
      <p:sp>
        <p:nvSpPr>
          <p:cNvPr id="52" name="Rectangle 51"/>
          <p:cNvSpPr/>
          <p:nvPr/>
        </p:nvSpPr>
        <p:spPr>
          <a:xfrm>
            <a:off x="6974718" y="6514993"/>
            <a:ext cx="5191999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en-US" alt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</a:t>
            </a:r>
            <a:r>
              <a:rPr lang="en-US" alt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name of  biped robot that can be purchased from Intel</a:t>
            </a:r>
            <a:r>
              <a:rPr lang="en-US" alt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altLang="en-US" sz="900" dirty="0"/>
          </a:p>
        </p:txBody>
      </p:sp>
    </p:spTree>
    <p:extLst>
      <p:ext uri="{BB962C8B-B14F-4D97-AF65-F5344CB8AC3E}">
        <p14:creationId xmlns:p14="http://schemas.microsoft.com/office/powerpoint/2010/main" val="257040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02"/>
            <a:ext cx="6879102" cy="6879102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898" y="-21102"/>
            <a:ext cx="6879102" cy="687910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5247249"/>
            <a:ext cx="12192000" cy="137863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This is how I was constructed</a:t>
            </a:r>
          </a:p>
        </p:txBody>
      </p:sp>
      <p:sp>
        <p:nvSpPr>
          <p:cNvPr id="7" name="Left Arrow 6">
            <a:hlinkClick r:id="" action="ppaction://hlinkshowjump?jump=firstslide"/>
          </p:cNvPr>
          <p:cNvSpPr/>
          <p:nvPr/>
        </p:nvSpPr>
        <p:spPr>
          <a:xfrm>
            <a:off x="165295" y="6295292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84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41612" cy="6858000"/>
          </a:xfrm>
        </p:spPr>
      </p:pic>
      <p:sp>
        <p:nvSpPr>
          <p:cNvPr id="6" name="Left Arrow 5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990" y="0"/>
            <a:ext cx="9226010" cy="68580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153546" y="0"/>
            <a:ext cx="4854552" cy="3291840"/>
          </a:xfrm>
          <a:prstGeom prst="wedgeEllipseCallout">
            <a:avLst>
              <a:gd name="adj1" fmla="val 105179"/>
              <a:gd name="adj2" fmla="val 940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think about future of robotics?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3514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40"/>
            <a:ext cx="9828628" cy="687484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0"/>
            <a:ext cx="10546080" cy="6874840"/>
          </a:xfrm>
          <a:prstGeom prst="rect">
            <a:avLst/>
          </a:prstGeom>
        </p:spPr>
      </p:pic>
      <p:sp>
        <p:nvSpPr>
          <p:cNvPr id="6" name="Left Arrow 5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42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663" y="-1"/>
            <a:ext cx="12502663" cy="7445091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9" t="1036" b="1"/>
          <a:stretch/>
        </p:blipFill>
        <p:spPr>
          <a:xfrm>
            <a:off x="-91278" y="-698"/>
            <a:ext cx="8813248" cy="68586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52040" y="271341"/>
            <a:ext cx="617806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Mary Wollstonecraft Shelley was an English novelist, short story writer, dramatist, essayist, biographer, and travel writer, best known for her Gothic novel Frankenstein: or, The Modern Prometheus. </a:t>
            </a: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anose="04020505051007020D02" pitchFamily="82" charset="0"/>
            </a:endParaRP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She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also edited and promoted the works of her husband, the Romantic poet and philosopher Percy Bysshe Shelley. </a:t>
            </a:r>
          </a:p>
        </p:txBody>
      </p:sp>
      <p:sp>
        <p:nvSpPr>
          <p:cNvPr id="7" name="Left Arrow 6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1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0"/>
            <a:ext cx="11284527" cy="6858000"/>
          </a:xfrm>
        </p:spPr>
        <p:txBody>
          <a:bodyPr>
            <a:noAutofit/>
          </a:bodyPr>
          <a:lstStyle/>
          <a:p>
            <a:r>
              <a:rPr lang="en-US" u="sng" dirty="0"/>
              <a:t>Type;#;</a:t>
            </a:r>
            <a:r>
              <a:rPr lang="en-US" u="sng" dirty="0" err="1"/>
              <a:t>command;value;delay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narrator;1;say;"I am the theater narrator. We will begin by performing a self test. I thank you for your patience.";2</a:t>
            </a:r>
            <a:br>
              <a:rPr lang="en-US" dirty="0"/>
            </a:br>
            <a:r>
              <a:rPr lang="en-US" dirty="0" smtClean="0"/>
              <a:t>monster;1;say</a:t>
            </a:r>
            <a:r>
              <a:rPr lang="en-US" dirty="0"/>
              <a:t>;"I am </a:t>
            </a:r>
            <a:r>
              <a:rPr lang="en-US" dirty="0" smtClean="0"/>
              <a:t>Monster. </a:t>
            </a:r>
            <a:r>
              <a:rPr lang="en-US" dirty="0"/>
              <a:t>I am beginning my self test now";2</a:t>
            </a:r>
            <a:br>
              <a:rPr lang="en-US" dirty="0"/>
            </a:br>
            <a:r>
              <a:rPr lang="en-US" dirty="0"/>
              <a:t>monster</a:t>
            </a:r>
            <a:r>
              <a:rPr lang="en-US" dirty="0" smtClean="0"/>
              <a:t>;1;say</a:t>
            </a:r>
            <a:r>
              <a:rPr lang="en-US" dirty="0"/>
              <a:t>;"Turning head to the right";0</a:t>
            </a:r>
            <a:br>
              <a:rPr lang="en-US" dirty="0"/>
            </a:br>
            <a:r>
              <a:rPr lang="en-US" dirty="0"/>
              <a:t>monster</a:t>
            </a:r>
            <a:r>
              <a:rPr lang="en-US" dirty="0" smtClean="0"/>
              <a:t>;1;move;faceright;1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monster</a:t>
            </a:r>
            <a:r>
              <a:rPr lang="en-US" dirty="0" smtClean="0"/>
              <a:t>;1;pause;5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monster</a:t>
            </a:r>
            <a:r>
              <a:rPr lang="en-US" dirty="0" smtClean="0"/>
              <a:t>;1;say</a:t>
            </a:r>
            <a:r>
              <a:rPr lang="en-US" dirty="0"/>
              <a:t>;"Turning head to the left";0</a:t>
            </a:r>
            <a:br>
              <a:rPr lang="en-US" dirty="0"/>
            </a:br>
            <a:r>
              <a:rPr lang="en-US" dirty="0"/>
              <a:t>monster</a:t>
            </a:r>
            <a:r>
              <a:rPr lang="en-US" dirty="0" smtClean="0"/>
              <a:t>;1;move;faceleft;1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monster</a:t>
            </a:r>
            <a:r>
              <a:rPr lang="en-US" dirty="0" smtClean="0"/>
              <a:t>;1;pause;5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monster</a:t>
            </a:r>
            <a:r>
              <a:rPr lang="en-US" dirty="0" smtClean="0"/>
              <a:t>;1;say</a:t>
            </a:r>
            <a:r>
              <a:rPr lang="en-US" dirty="0"/>
              <a:t>;"I am </a:t>
            </a:r>
            <a:r>
              <a:rPr lang="en-US" dirty="0" smtClean="0"/>
              <a:t>doing motion </a:t>
            </a:r>
            <a:r>
              <a:rPr lang="en-US" dirty="0"/>
              <a:t>my head to say no";0</a:t>
            </a:r>
            <a:br>
              <a:rPr lang="en-US" dirty="0"/>
            </a:br>
            <a:r>
              <a:rPr lang="en-US" dirty="0"/>
              <a:t>monster</a:t>
            </a:r>
            <a:r>
              <a:rPr lang="en-US" dirty="0" smtClean="0"/>
              <a:t>;1;move;faceno;1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monster</a:t>
            </a:r>
            <a:r>
              <a:rPr lang="en-US" dirty="0" smtClean="0"/>
              <a:t>1;pause;5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monster</a:t>
            </a:r>
            <a:r>
              <a:rPr lang="en-US" dirty="0" smtClean="0"/>
              <a:t>;1;say</a:t>
            </a:r>
            <a:r>
              <a:rPr lang="en-US" dirty="0"/>
              <a:t>;"moving forward";0</a:t>
            </a:r>
            <a:br>
              <a:rPr lang="en-US" dirty="0"/>
            </a:br>
            <a:r>
              <a:rPr lang="en-US" dirty="0"/>
              <a:t>monster</a:t>
            </a:r>
            <a:r>
              <a:rPr lang="en-US" dirty="0" smtClean="0"/>
              <a:t>;1;move;f;2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monster</a:t>
            </a:r>
            <a:r>
              <a:rPr lang="en-US" dirty="0" smtClean="0"/>
              <a:t>;1;pause;3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832273" y="5257800"/>
            <a:ext cx="3359727" cy="1039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Monster Test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27033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quanta;1;say;"I am Countess Quanta. I am beginning my self test now";2</a:t>
            </a:r>
            <a:br>
              <a:rPr lang="en-US" sz="2000" dirty="0"/>
            </a:br>
            <a:r>
              <a:rPr lang="en-US" sz="2000" dirty="0" smtClean="0"/>
              <a:t>quanta;1;say</a:t>
            </a:r>
            <a:r>
              <a:rPr lang="en-US" sz="2000" dirty="0"/>
              <a:t>;"moving backward";0</a:t>
            </a:r>
            <a:br>
              <a:rPr lang="en-US" sz="2000" dirty="0"/>
            </a:br>
            <a:r>
              <a:rPr lang="en-US" sz="2000" dirty="0"/>
              <a:t>quanta</a:t>
            </a:r>
            <a:r>
              <a:rPr lang="en-US" sz="2000" dirty="0" smtClean="0"/>
              <a:t>;1;move;b;2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quanta</a:t>
            </a:r>
            <a:r>
              <a:rPr lang="en-US" sz="2000" dirty="0" smtClean="0"/>
              <a:t>;1;pause;3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quanta</a:t>
            </a:r>
            <a:r>
              <a:rPr lang="en-US" sz="2000" dirty="0" smtClean="0"/>
              <a:t>;1;say</a:t>
            </a:r>
            <a:r>
              <a:rPr lang="en-US" sz="2000" dirty="0"/>
              <a:t>;"turning left";0</a:t>
            </a:r>
            <a:br>
              <a:rPr lang="en-US" sz="2000" dirty="0"/>
            </a:br>
            <a:r>
              <a:rPr lang="en-US" sz="2000" dirty="0"/>
              <a:t>quanta</a:t>
            </a:r>
            <a:r>
              <a:rPr lang="en-US" sz="2000" dirty="0" smtClean="0"/>
              <a:t>;1;move;l;2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quanta</a:t>
            </a:r>
            <a:r>
              <a:rPr lang="en-US" sz="2000" dirty="0" smtClean="0"/>
              <a:t>;1;pause;3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quanta</a:t>
            </a:r>
            <a:r>
              <a:rPr lang="en-US" sz="2000" dirty="0" smtClean="0"/>
              <a:t>;1;say</a:t>
            </a:r>
            <a:r>
              <a:rPr lang="en-US" sz="2000" dirty="0"/>
              <a:t>;"turning right";0</a:t>
            </a:r>
            <a:br>
              <a:rPr lang="en-US" sz="2000" dirty="0"/>
            </a:br>
            <a:r>
              <a:rPr lang="en-US" sz="2000" dirty="0"/>
              <a:t>quanta</a:t>
            </a:r>
            <a:r>
              <a:rPr lang="en-US" sz="2000" dirty="0" smtClean="0"/>
              <a:t>;1;move;r;3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quanta;1;say</a:t>
            </a:r>
            <a:r>
              <a:rPr lang="en-US" sz="2000" dirty="0"/>
              <a:t>;"moving foward";0</a:t>
            </a:r>
            <a:br>
              <a:rPr lang="en-US" sz="2000" dirty="0"/>
            </a:br>
            <a:r>
              <a:rPr lang="en-US" sz="2000" dirty="0"/>
              <a:t>quanta</a:t>
            </a:r>
            <a:r>
              <a:rPr lang="en-US" sz="2000" dirty="0" smtClean="0"/>
              <a:t>;1;move;f;2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quanta</a:t>
            </a:r>
            <a:r>
              <a:rPr lang="en-US" sz="2000" dirty="0" smtClean="0"/>
              <a:t>;1;pause;3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quanta</a:t>
            </a:r>
            <a:r>
              <a:rPr lang="en-US" sz="2000" dirty="0" smtClean="0"/>
              <a:t>;1;say</a:t>
            </a:r>
            <a:r>
              <a:rPr lang="en-US" sz="2000" dirty="0"/>
              <a:t>;"moving backward";0</a:t>
            </a:r>
            <a:br>
              <a:rPr lang="en-US" sz="2000" dirty="0"/>
            </a:br>
            <a:r>
              <a:rPr lang="en-US" sz="2000" dirty="0"/>
              <a:t>quanta</a:t>
            </a:r>
            <a:r>
              <a:rPr lang="en-US" sz="2000" dirty="0" smtClean="0"/>
              <a:t>;1;move;b;2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quanta</a:t>
            </a:r>
            <a:r>
              <a:rPr lang="en-US" sz="2000" dirty="0" smtClean="0"/>
              <a:t>;1;pause;3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quanta</a:t>
            </a:r>
            <a:r>
              <a:rPr lang="en-US" sz="2000" dirty="0" smtClean="0"/>
              <a:t>;1;say</a:t>
            </a:r>
            <a:r>
              <a:rPr lang="en-US" sz="2000" dirty="0"/>
              <a:t>;"turning left";0</a:t>
            </a:r>
            <a:br>
              <a:rPr lang="en-US" sz="2000" dirty="0"/>
            </a:br>
            <a:r>
              <a:rPr lang="en-US" sz="2000" dirty="0"/>
              <a:t>quanta</a:t>
            </a:r>
            <a:r>
              <a:rPr lang="en-US" sz="2000" dirty="0" smtClean="0"/>
              <a:t>;1;move;l;2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quanta</a:t>
            </a:r>
            <a:r>
              <a:rPr lang="en-US" sz="2000" dirty="0" smtClean="0"/>
              <a:t>;1;pause;3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quanta</a:t>
            </a:r>
            <a:r>
              <a:rPr lang="en-US" sz="2000" dirty="0" smtClean="0"/>
              <a:t>;1;say</a:t>
            </a:r>
            <a:r>
              <a:rPr lang="en-US" sz="2000" dirty="0"/>
              <a:t>;"turning right";0</a:t>
            </a:r>
            <a:br>
              <a:rPr lang="en-US" sz="2000" dirty="0"/>
            </a:br>
            <a:r>
              <a:rPr lang="en-US" sz="2000" dirty="0"/>
              <a:t>quanta</a:t>
            </a:r>
            <a:r>
              <a:rPr lang="en-US" sz="2000" dirty="0" smtClean="0"/>
              <a:t>;1;move;r;2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quanta</a:t>
            </a:r>
            <a:r>
              <a:rPr lang="en-US" sz="2000" dirty="0" smtClean="0"/>
              <a:t>;1;pause;3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quanta;1;say;"I am Countess Quanta. I have completed my self test now";2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8832273" y="5257800"/>
            <a:ext cx="3359727" cy="1039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Quanta Test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58811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quanta;1;say</a:t>
            </a:r>
            <a:r>
              <a:rPr lang="en-US" dirty="0"/>
              <a:t>;"moving backward";0</a:t>
            </a:r>
            <a:br>
              <a:rPr lang="en-US" dirty="0"/>
            </a:br>
            <a:r>
              <a:rPr lang="en-US" dirty="0"/>
              <a:t>quanta</a:t>
            </a:r>
            <a:r>
              <a:rPr lang="en-US" dirty="0" smtClean="0"/>
              <a:t>;1;move;b;2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quanta</a:t>
            </a:r>
            <a:r>
              <a:rPr lang="en-US" dirty="0" smtClean="0"/>
              <a:t>;1;pause;3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quanta</a:t>
            </a:r>
            <a:r>
              <a:rPr lang="en-US" dirty="0" smtClean="0"/>
              <a:t>;1;say</a:t>
            </a:r>
            <a:r>
              <a:rPr lang="en-US" dirty="0"/>
              <a:t>;"turning left";0</a:t>
            </a:r>
            <a:br>
              <a:rPr lang="en-US" dirty="0"/>
            </a:br>
            <a:r>
              <a:rPr lang="en-US" dirty="0"/>
              <a:t>quanta</a:t>
            </a:r>
            <a:r>
              <a:rPr lang="en-US" dirty="0" smtClean="0"/>
              <a:t>;1;move;l;2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quanta</a:t>
            </a:r>
            <a:r>
              <a:rPr lang="en-US" dirty="0" smtClean="0"/>
              <a:t>;1;pause;3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quanta</a:t>
            </a:r>
            <a:r>
              <a:rPr lang="en-US" dirty="0" smtClean="0"/>
              <a:t>;1;say</a:t>
            </a:r>
            <a:r>
              <a:rPr lang="en-US" dirty="0"/>
              <a:t>;"turning right";0</a:t>
            </a:r>
            <a:br>
              <a:rPr lang="en-US" dirty="0"/>
            </a:br>
            <a:r>
              <a:rPr lang="en-US" dirty="0"/>
              <a:t>quanta</a:t>
            </a:r>
            <a:r>
              <a:rPr lang="en-US" dirty="0" smtClean="0"/>
              <a:t>;1;move;r;3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quanta</a:t>
            </a:r>
            <a:r>
              <a:rPr lang="en-US" dirty="0" smtClean="0"/>
              <a:t>;1;say</a:t>
            </a:r>
            <a:r>
              <a:rPr lang="en-US" dirty="0"/>
              <a:t>;"I am Bohr. I have completed my self test now";2</a:t>
            </a:r>
            <a:br>
              <a:rPr lang="en-US" dirty="0"/>
            </a:br>
            <a:r>
              <a:rPr lang="en-US" dirty="0"/>
              <a:t>quanta</a:t>
            </a:r>
            <a:r>
              <a:rPr lang="en-US" dirty="0" smtClean="0"/>
              <a:t>;1;say</a:t>
            </a:r>
            <a:r>
              <a:rPr lang="en-US" dirty="0"/>
              <a:t>;"I am Schrodinger. I am beginning my self test now";2</a:t>
            </a:r>
            <a:br>
              <a:rPr lang="en-US" dirty="0"/>
            </a:br>
            <a:r>
              <a:rPr lang="en-US" dirty="0" smtClean="0"/>
              <a:t>quanta;1;say</a:t>
            </a:r>
            <a:r>
              <a:rPr lang="en-US" dirty="0"/>
              <a:t>;"moving foward";0</a:t>
            </a:r>
            <a:br>
              <a:rPr lang="en-US" dirty="0"/>
            </a:br>
            <a:r>
              <a:rPr lang="en-US" dirty="0"/>
              <a:t>schrodinger;1;move;f;2</a:t>
            </a:r>
            <a:br>
              <a:rPr lang="en-US" dirty="0"/>
            </a:br>
            <a:r>
              <a:rPr lang="en-US" dirty="0"/>
              <a:t>schrodinger;1;pause;3</a:t>
            </a:r>
            <a:br>
              <a:rPr lang="en-US" dirty="0"/>
            </a:br>
            <a:r>
              <a:rPr lang="en-US" dirty="0"/>
              <a:t>schrodinger;1;say;"moving backward";0</a:t>
            </a:r>
            <a:br>
              <a:rPr lang="en-US" dirty="0"/>
            </a:br>
            <a:r>
              <a:rPr lang="en-US" dirty="0"/>
              <a:t>schrodinger;1;move;b;2</a:t>
            </a:r>
            <a:br>
              <a:rPr lang="en-US" dirty="0"/>
            </a:br>
            <a:r>
              <a:rPr lang="en-US" dirty="0"/>
              <a:t>schrodinger;1;pause;3</a:t>
            </a:r>
            <a:br>
              <a:rPr lang="en-US" dirty="0"/>
            </a:br>
            <a:r>
              <a:rPr lang="en-US" dirty="0"/>
              <a:t>schrodinger;1;say;"turning left";0</a:t>
            </a:r>
            <a:br>
              <a:rPr lang="en-US" dirty="0"/>
            </a:br>
            <a:r>
              <a:rPr lang="en-US" dirty="0"/>
              <a:t>schrodinger;1;move;l;2</a:t>
            </a:r>
            <a:br>
              <a:rPr lang="en-US" dirty="0"/>
            </a:br>
            <a:r>
              <a:rPr lang="en-US" dirty="0"/>
              <a:t>schrodinger;1;pause;3</a:t>
            </a:r>
            <a:br>
              <a:rPr lang="en-US" dirty="0"/>
            </a:br>
            <a:r>
              <a:rPr lang="en-US" dirty="0"/>
              <a:t>schrodinger;1;say;"turning right";0</a:t>
            </a:r>
            <a:br>
              <a:rPr lang="en-US" dirty="0"/>
            </a:br>
            <a:r>
              <a:rPr lang="en-US" dirty="0"/>
              <a:t>schrodinger;1;move;r;2</a:t>
            </a:r>
            <a:br>
              <a:rPr lang="en-US" dirty="0"/>
            </a:br>
            <a:r>
              <a:rPr lang="en-US" dirty="0"/>
              <a:t>schrodinger;1;pause;3</a:t>
            </a:r>
            <a:br>
              <a:rPr lang="en-US" dirty="0"/>
            </a:br>
            <a:r>
              <a:rPr lang="en-US" dirty="0"/>
              <a:t>schrodinger;1;say;"I am Schrodinger. I have completed my self test now";2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832273" y="5257800"/>
            <a:ext cx="3359727" cy="1039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Quanta Test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65076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0515600" cy="4351338"/>
          </a:xfrm>
        </p:spPr>
        <p:txBody>
          <a:bodyPr>
            <a:noAutofit/>
          </a:bodyPr>
          <a:lstStyle/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bohr;1;say;"moving backward";0</a:t>
            </a:r>
            <a:br>
              <a:rPr lang="en-US" sz="2400" dirty="0"/>
            </a:br>
            <a:r>
              <a:rPr lang="en-US" sz="2400" dirty="0"/>
              <a:t>bohr;1;move;b;2</a:t>
            </a:r>
            <a:br>
              <a:rPr lang="en-US" sz="2400" dirty="0"/>
            </a:br>
            <a:r>
              <a:rPr lang="en-US" sz="2400" dirty="0"/>
              <a:t>bohr;1;pause;3</a:t>
            </a:r>
            <a:br>
              <a:rPr lang="en-US" sz="2400" dirty="0"/>
            </a:br>
            <a:r>
              <a:rPr lang="en-US" sz="2400" dirty="0"/>
              <a:t>bohr;1;say;"turning left";0</a:t>
            </a:r>
            <a:br>
              <a:rPr lang="en-US" sz="2400" dirty="0"/>
            </a:br>
            <a:r>
              <a:rPr lang="en-US" sz="2400" dirty="0"/>
              <a:t>bohr;1;move;l;2</a:t>
            </a:r>
            <a:br>
              <a:rPr lang="en-US" sz="2400" dirty="0"/>
            </a:br>
            <a:r>
              <a:rPr lang="en-US" sz="2400" dirty="0"/>
              <a:t>bohr;1;pause;3</a:t>
            </a:r>
            <a:br>
              <a:rPr lang="en-US" sz="2400" dirty="0"/>
            </a:br>
            <a:r>
              <a:rPr lang="en-US" sz="2400" dirty="0"/>
              <a:t>bohr;1;say;"turning right";0</a:t>
            </a:r>
            <a:br>
              <a:rPr lang="en-US" sz="2400" dirty="0"/>
            </a:br>
            <a:r>
              <a:rPr lang="en-US" sz="2400" dirty="0"/>
              <a:t>bohr;1;move;r;3</a:t>
            </a:r>
            <a:br>
              <a:rPr lang="en-US" sz="2400" dirty="0"/>
            </a:br>
            <a:r>
              <a:rPr lang="en-US" sz="2400" dirty="0"/>
              <a:t>bohr;1;say;"I am Bohr. I have completed my self test now";2</a:t>
            </a:r>
            <a:br>
              <a:rPr lang="en-US" sz="2400" dirty="0"/>
            </a:br>
            <a:r>
              <a:rPr lang="en-US" sz="2400" dirty="0"/>
              <a:t>schrodinger;1;say;"I am Schrodinger. I am beginning my self test now";2</a:t>
            </a:r>
            <a:br>
              <a:rPr lang="en-US" sz="2400" dirty="0"/>
            </a:br>
            <a:r>
              <a:rPr lang="en-US" sz="2400" dirty="0"/>
              <a:t>schrodinger;1;say;"moving foward";0</a:t>
            </a:r>
            <a:br>
              <a:rPr lang="en-US" sz="2400" dirty="0"/>
            </a:br>
            <a:r>
              <a:rPr lang="en-US" sz="2400" dirty="0"/>
              <a:t>schrodinger;1;move;f;2</a:t>
            </a:r>
            <a:br>
              <a:rPr lang="en-US" sz="2400" dirty="0"/>
            </a:br>
            <a:r>
              <a:rPr lang="en-US" sz="2400" dirty="0"/>
              <a:t>schrodinger;1;pause;3</a:t>
            </a:r>
            <a:br>
              <a:rPr lang="en-US" sz="2400" dirty="0"/>
            </a:br>
            <a:r>
              <a:rPr lang="en-US" sz="2400" dirty="0"/>
              <a:t>schrodinger;1;say;"moving backward";0</a:t>
            </a:r>
            <a:br>
              <a:rPr lang="en-US" sz="2400" dirty="0"/>
            </a:br>
            <a:r>
              <a:rPr lang="en-US" sz="2400" dirty="0"/>
              <a:t>schrodinger;1;move;b;2</a:t>
            </a:r>
            <a:br>
              <a:rPr lang="en-US" sz="2400" dirty="0"/>
            </a:br>
            <a:r>
              <a:rPr lang="en-US" sz="2400" dirty="0"/>
              <a:t>schrodinger;1;pause;3</a:t>
            </a:r>
            <a:br>
              <a:rPr lang="en-US" sz="2400" dirty="0"/>
            </a:br>
            <a:r>
              <a:rPr lang="en-US" sz="2400" dirty="0"/>
              <a:t>schrodinger;1;say;"turning left";0</a:t>
            </a:r>
            <a:br>
              <a:rPr lang="en-US" sz="2400" dirty="0"/>
            </a:br>
            <a:r>
              <a:rPr lang="en-US" sz="2400" dirty="0"/>
              <a:t>schrodinger;1;move;l;2</a:t>
            </a:r>
            <a:br>
              <a:rPr lang="en-US" sz="2400" dirty="0"/>
            </a:br>
            <a:r>
              <a:rPr lang="en-US" sz="2400" dirty="0"/>
              <a:t>schrodinger;1;pause;3</a:t>
            </a:r>
            <a:br>
              <a:rPr lang="en-US" sz="2400" dirty="0"/>
            </a:br>
            <a:r>
              <a:rPr lang="en-US" sz="2400" dirty="0"/>
              <a:t>schrodinger;1;say;"turning right";0</a:t>
            </a:r>
            <a:br>
              <a:rPr lang="en-US" sz="2400" dirty="0"/>
            </a:br>
            <a:r>
              <a:rPr lang="en-US" sz="2400" dirty="0"/>
              <a:t>schrodinger;1;move;r;2</a:t>
            </a:r>
            <a:br>
              <a:rPr lang="en-US" sz="2400" dirty="0"/>
            </a:br>
            <a:r>
              <a:rPr lang="en-US" sz="2400" dirty="0"/>
              <a:t>schrodinger;1;pause;3</a:t>
            </a:r>
            <a:br>
              <a:rPr lang="en-US" sz="2400" dirty="0"/>
            </a:br>
            <a:r>
              <a:rPr lang="en-US" sz="2400" dirty="0"/>
              <a:t>schrodinger;1;say;"I am Schrodinger. I have completed my self test now";2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1588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0515600" cy="4351338"/>
          </a:xfrm>
        </p:spPr>
        <p:txBody>
          <a:bodyPr>
            <a:noAutofit/>
          </a:bodyPr>
          <a:lstStyle/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bohr;1;say;"moving backward";0</a:t>
            </a:r>
            <a:br>
              <a:rPr lang="en-US" sz="2400" dirty="0"/>
            </a:br>
            <a:r>
              <a:rPr lang="en-US" sz="2400" dirty="0"/>
              <a:t>bohr;1;move;b;2</a:t>
            </a:r>
            <a:br>
              <a:rPr lang="en-US" sz="2400" dirty="0"/>
            </a:br>
            <a:r>
              <a:rPr lang="en-US" sz="2400" dirty="0"/>
              <a:t>bohr;1;pause;3</a:t>
            </a:r>
            <a:br>
              <a:rPr lang="en-US" sz="2400" dirty="0"/>
            </a:br>
            <a:r>
              <a:rPr lang="en-US" sz="2400" dirty="0"/>
              <a:t>bohr;1;say;"turning left";0</a:t>
            </a:r>
            <a:br>
              <a:rPr lang="en-US" sz="2400" dirty="0"/>
            </a:br>
            <a:r>
              <a:rPr lang="en-US" sz="2400" dirty="0"/>
              <a:t>bohr;1;move;l;2</a:t>
            </a:r>
            <a:br>
              <a:rPr lang="en-US" sz="2400" dirty="0"/>
            </a:br>
            <a:r>
              <a:rPr lang="en-US" sz="2400" dirty="0"/>
              <a:t>bohr;1;pause;3</a:t>
            </a:r>
            <a:br>
              <a:rPr lang="en-US" sz="2400" dirty="0"/>
            </a:br>
            <a:r>
              <a:rPr lang="en-US" sz="2400" dirty="0"/>
              <a:t>bohr;1;say;"turning right";0</a:t>
            </a:r>
            <a:br>
              <a:rPr lang="en-US" sz="2400" dirty="0"/>
            </a:br>
            <a:r>
              <a:rPr lang="en-US" sz="2400" dirty="0"/>
              <a:t>bohr;1;move;r;3</a:t>
            </a:r>
            <a:br>
              <a:rPr lang="en-US" sz="2400" dirty="0"/>
            </a:br>
            <a:r>
              <a:rPr lang="en-US" sz="2400" dirty="0"/>
              <a:t>bohr;1;say;"I am Bohr. I have completed my self test now";2</a:t>
            </a:r>
            <a:br>
              <a:rPr lang="en-US" sz="2400" dirty="0"/>
            </a:br>
            <a:r>
              <a:rPr lang="en-US" sz="2400" dirty="0"/>
              <a:t>schrodinger;1;say;"I am Schrodinger. I am beginning my self test now";2</a:t>
            </a:r>
            <a:br>
              <a:rPr lang="en-US" sz="2400" dirty="0"/>
            </a:br>
            <a:r>
              <a:rPr lang="en-US" sz="2400" dirty="0"/>
              <a:t>schrodinger;1;say;"moving foward";0</a:t>
            </a:r>
            <a:br>
              <a:rPr lang="en-US" sz="2400" dirty="0"/>
            </a:br>
            <a:r>
              <a:rPr lang="en-US" sz="2400" dirty="0"/>
              <a:t>schrodinger;1;move;f;2</a:t>
            </a:r>
            <a:br>
              <a:rPr lang="en-US" sz="2400" dirty="0"/>
            </a:br>
            <a:r>
              <a:rPr lang="en-US" sz="2400" dirty="0"/>
              <a:t>schrodinger;1;pause;3</a:t>
            </a:r>
            <a:br>
              <a:rPr lang="en-US" sz="2400" dirty="0"/>
            </a:br>
            <a:r>
              <a:rPr lang="en-US" sz="2400" dirty="0"/>
              <a:t>schrodinger;1;say;"moving backward";0</a:t>
            </a:r>
            <a:br>
              <a:rPr lang="en-US" sz="2400" dirty="0"/>
            </a:br>
            <a:r>
              <a:rPr lang="en-US" sz="2400" dirty="0"/>
              <a:t>schrodinger;1;move;b;2</a:t>
            </a:r>
            <a:br>
              <a:rPr lang="en-US" sz="2400" dirty="0"/>
            </a:br>
            <a:r>
              <a:rPr lang="en-US" sz="2400" dirty="0"/>
              <a:t>schrodinger;1;pause;3</a:t>
            </a:r>
            <a:br>
              <a:rPr lang="en-US" sz="2400" dirty="0"/>
            </a:br>
            <a:r>
              <a:rPr lang="en-US" sz="2400" dirty="0"/>
              <a:t>schrodinger;1;say;"turning left";0</a:t>
            </a:r>
            <a:br>
              <a:rPr lang="en-US" sz="2400" dirty="0"/>
            </a:br>
            <a:r>
              <a:rPr lang="en-US" sz="2400" dirty="0"/>
              <a:t>schrodinger;1;move;l;2</a:t>
            </a:r>
            <a:br>
              <a:rPr lang="en-US" sz="2400" dirty="0"/>
            </a:br>
            <a:r>
              <a:rPr lang="en-US" sz="2400" dirty="0"/>
              <a:t>schrodinger;1;pause;3</a:t>
            </a:r>
            <a:br>
              <a:rPr lang="en-US" sz="2400" dirty="0"/>
            </a:br>
            <a:r>
              <a:rPr lang="en-US" sz="2400" dirty="0"/>
              <a:t>schrodinger;1;say;"turning right";0</a:t>
            </a:r>
            <a:br>
              <a:rPr lang="en-US" sz="2400" dirty="0"/>
            </a:br>
            <a:r>
              <a:rPr lang="en-US" sz="2400" dirty="0"/>
              <a:t>schrodinger;1;move;r;2</a:t>
            </a:r>
            <a:br>
              <a:rPr lang="en-US" sz="2400" dirty="0"/>
            </a:br>
            <a:r>
              <a:rPr lang="en-US" sz="2400" dirty="0"/>
              <a:t>schrodinger;1;pause;3</a:t>
            </a:r>
            <a:br>
              <a:rPr lang="en-US" sz="2400" dirty="0"/>
            </a:br>
            <a:r>
              <a:rPr lang="en-US" sz="2400" dirty="0"/>
              <a:t>schrodinger;1;say;"I am Schrodinger. I have completed my self test now";2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4780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0515600" cy="4351338"/>
          </a:xfrm>
        </p:spPr>
        <p:txBody>
          <a:bodyPr>
            <a:noAutofit/>
          </a:bodyPr>
          <a:lstStyle/>
          <a:p>
            <a:r>
              <a:rPr lang="en-US" sz="2400" u="sng" dirty="0"/>
              <a:t>Type;#;</a:t>
            </a:r>
            <a:r>
              <a:rPr lang="en-US" sz="2400" u="sng" dirty="0" err="1"/>
              <a:t>command;value;delay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narrator;1;say;"I am the theater narrator. We will begin by performing a self test. I thank you for your patience.";2</a:t>
            </a:r>
            <a:br>
              <a:rPr lang="en-US" sz="2400" dirty="0"/>
            </a:br>
            <a:r>
              <a:rPr lang="en-US" sz="2400" dirty="0"/>
              <a:t>bohr;1;say;"I am Bohr. I am beginning my self test now";2</a:t>
            </a:r>
            <a:br>
              <a:rPr lang="en-US" sz="2400" dirty="0"/>
            </a:br>
            <a:r>
              <a:rPr lang="en-US" sz="2400" dirty="0"/>
              <a:t>bohr;1;say;"Turning head to the right";0</a:t>
            </a:r>
            <a:br>
              <a:rPr lang="en-US" sz="2400" dirty="0"/>
            </a:br>
            <a:r>
              <a:rPr lang="en-US" sz="2400" dirty="0"/>
              <a:t>bohr;1;move;faceright;1</a:t>
            </a:r>
            <a:br>
              <a:rPr lang="en-US" sz="2400" dirty="0"/>
            </a:br>
            <a:r>
              <a:rPr lang="en-US" sz="2400" dirty="0"/>
              <a:t>bohr;1;pause;5</a:t>
            </a:r>
            <a:br>
              <a:rPr lang="en-US" sz="2400" dirty="0"/>
            </a:br>
            <a:r>
              <a:rPr lang="en-US" sz="2400" dirty="0"/>
              <a:t>bohr;1;say;"Turning head to the left";0</a:t>
            </a:r>
            <a:br>
              <a:rPr lang="en-US" sz="2400" dirty="0"/>
            </a:br>
            <a:r>
              <a:rPr lang="en-US" sz="2400" dirty="0"/>
              <a:t>bohr;1;move;faceleft;1</a:t>
            </a:r>
            <a:br>
              <a:rPr lang="en-US" sz="2400" dirty="0"/>
            </a:br>
            <a:r>
              <a:rPr lang="en-US" sz="2400" dirty="0"/>
              <a:t>bohr;1;pause;5</a:t>
            </a:r>
            <a:br>
              <a:rPr lang="en-US" sz="2400" dirty="0"/>
            </a:br>
            <a:r>
              <a:rPr lang="en-US" sz="2400" dirty="0"/>
              <a:t>bohr;1;say;"I am motion my head to say no";0</a:t>
            </a:r>
            <a:br>
              <a:rPr lang="en-US" sz="2400" dirty="0"/>
            </a:br>
            <a:r>
              <a:rPr lang="en-US" sz="2400" dirty="0"/>
              <a:t>bohr;1;move;faceno;1</a:t>
            </a:r>
            <a:br>
              <a:rPr lang="en-US" sz="2400" dirty="0"/>
            </a:br>
            <a:r>
              <a:rPr lang="en-US" sz="2400" dirty="0"/>
              <a:t>bohr;1;pause;5</a:t>
            </a:r>
            <a:br>
              <a:rPr lang="en-US" sz="2400" dirty="0"/>
            </a:br>
            <a:r>
              <a:rPr lang="en-US" sz="2400" dirty="0"/>
              <a:t>bohr;1;say;"moving forward";0</a:t>
            </a:r>
            <a:br>
              <a:rPr lang="en-US" sz="2400" dirty="0"/>
            </a:br>
            <a:r>
              <a:rPr lang="en-US" sz="2400" dirty="0"/>
              <a:t>bohr;1;move;f;2</a:t>
            </a:r>
            <a:br>
              <a:rPr lang="en-US" sz="2400" dirty="0"/>
            </a:br>
            <a:r>
              <a:rPr lang="en-US" sz="2400" dirty="0"/>
              <a:t>bohr;1;pause;3</a:t>
            </a:r>
            <a:br>
              <a:rPr lang="en-US" sz="2400" dirty="0"/>
            </a:br>
            <a:r>
              <a:rPr lang="en-US" sz="2400" dirty="0"/>
              <a:t>bohr;1;say;"moving backward";0</a:t>
            </a:r>
            <a:br>
              <a:rPr lang="en-US" sz="2400" dirty="0"/>
            </a:br>
            <a:r>
              <a:rPr lang="en-US" sz="2400" dirty="0"/>
              <a:t>bohr;1;move;b;2</a:t>
            </a:r>
            <a:br>
              <a:rPr lang="en-US" sz="2400" dirty="0"/>
            </a:br>
            <a:r>
              <a:rPr lang="en-US" sz="2400" dirty="0"/>
              <a:t>bohr;1;pause;3</a:t>
            </a:r>
            <a:br>
              <a:rPr lang="en-US" sz="2400" dirty="0"/>
            </a:br>
            <a:r>
              <a:rPr lang="en-US" sz="2400" dirty="0"/>
              <a:t>bohr;1;say;"turning left";0</a:t>
            </a:r>
            <a:br>
              <a:rPr lang="en-US" sz="2400" dirty="0"/>
            </a:br>
            <a:r>
              <a:rPr lang="en-US" sz="2400" dirty="0"/>
              <a:t>bohr;1;move;l;2</a:t>
            </a:r>
            <a:br>
              <a:rPr lang="en-US" sz="2400" dirty="0"/>
            </a:br>
            <a:r>
              <a:rPr lang="en-US" sz="2400" dirty="0"/>
              <a:t>bohr;1;pause;3</a:t>
            </a:r>
            <a:br>
              <a:rPr lang="en-US" sz="2400" dirty="0"/>
            </a:br>
            <a:r>
              <a:rPr lang="en-US" sz="2400" dirty="0"/>
              <a:t>bohr;1;say;"turning right";0</a:t>
            </a:r>
            <a:br>
              <a:rPr lang="en-US" sz="2400" dirty="0"/>
            </a:br>
            <a:r>
              <a:rPr lang="en-US" sz="2400" dirty="0"/>
              <a:t>bohr;1;move;r;3</a:t>
            </a:r>
            <a:br>
              <a:rPr lang="en-US" sz="2400" dirty="0"/>
            </a:br>
            <a:r>
              <a:rPr lang="en-US" sz="2400" dirty="0"/>
              <a:t>bohr;1;say;"I am Bohr. I have completed my self test now";2</a:t>
            </a:r>
            <a:br>
              <a:rPr lang="en-US" sz="2400" dirty="0"/>
            </a:br>
            <a:r>
              <a:rPr lang="en-US" sz="2400" dirty="0"/>
              <a:t>schrodinger;1;say;"I am Schrodinger. I am beginning my self test now";2</a:t>
            </a:r>
            <a:br>
              <a:rPr lang="en-US" sz="2400" dirty="0"/>
            </a:br>
            <a:r>
              <a:rPr lang="en-US" sz="2400" dirty="0"/>
              <a:t>schrodinger;1;say;"moving foward";0</a:t>
            </a:r>
            <a:br>
              <a:rPr lang="en-US" sz="2400" dirty="0"/>
            </a:br>
            <a:r>
              <a:rPr lang="en-US" sz="2400" dirty="0"/>
              <a:t>schrodinger;1;move;f;2</a:t>
            </a:r>
            <a:br>
              <a:rPr lang="en-US" sz="2400" dirty="0"/>
            </a:br>
            <a:r>
              <a:rPr lang="en-US" sz="2400" dirty="0"/>
              <a:t>schrodinger;1;pause;3</a:t>
            </a:r>
            <a:br>
              <a:rPr lang="en-US" sz="2400" dirty="0"/>
            </a:br>
            <a:r>
              <a:rPr lang="en-US" sz="2400" dirty="0"/>
              <a:t>schrodinger;1;say;"moving backward";0</a:t>
            </a:r>
            <a:br>
              <a:rPr lang="en-US" sz="2400" dirty="0"/>
            </a:br>
            <a:r>
              <a:rPr lang="en-US" sz="2400" dirty="0"/>
              <a:t>schrodinger;1;move;b;2</a:t>
            </a:r>
            <a:br>
              <a:rPr lang="en-US" sz="2400" dirty="0"/>
            </a:br>
            <a:r>
              <a:rPr lang="en-US" sz="2400" dirty="0"/>
              <a:t>schrodinger;1;pause;3</a:t>
            </a:r>
            <a:br>
              <a:rPr lang="en-US" sz="2400" dirty="0"/>
            </a:br>
            <a:r>
              <a:rPr lang="en-US" sz="2400" dirty="0"/>
              <a:t>schrodinger;1;say;"turning left";0</a:t>
            </a:r>
            <a:br>
              <a:rPr lang="en-US" sz="2400" dirty="0"/>
            </a:br>
            <a:r>
              <a:rPr lang="en-US" sz="2400" dirty="0"/>
              <a:t>schrodinger;1;move;l;2</a:t>
            </a:r>
            <a:br>
              <a:rPr lang="en-US" sz="2400" dirty="0"/>
            </a:br>
            <a:r>
              <a:rPr lang="en-US" sz="2400" dirty="0"/>
              <a:t>schrodinger;1;pause;3</a:t>
            </a:r>
            <a:br>
              <a:rPr lang="en-US" sz="2400" dirty="0"/>
            </a:br>
            <a:r>
              <a:rPr lang="en-US" sz="2400" dirty="0"/>
              <a:t>schrodinger;1;say;"turning right";0</a:t>
            </a:r>
            <a:br>
              <a:rPr lang="en-US" sz="2400" dirty="0"/>
            </a:br>
            <a:r>
              <a:rPr lang="en-US" sz="2400" dirty="0"/>
              <a:t>schrodinger;1;move;r;2</a:t>
            </a:r>
            <a:br>
              <a:rPr lang="en-US" sz="2400" dirty="0"/>
            </a:br>
            <a:r>
              <a:rPr lang="en-US" sz="2400" dirty="0"/>
              <a:t>schrodinger;1;pause;3</a:t>
            </a:r>
            <a:br>
              <a:rPr lang="en-US" sz="2400" dirty="0"/>
            </a:br>
            <a:r>
              <a:rPr lang="en-US" sz="2400" dirty="0"/>
              <a:t>schrodinger;1;say;"I am Schrodinger. I have completed my self test now";2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9658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3469410" y="3375255"/>
            <a:ext cx="3745087" cy="3735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smtClean="0">
                <a:latin typeface="Arial Black" panose="020B0A04020102020204" pitchFamily="34" charset="0"/>
              </a:rPr>
              <a:t>Uses of Decision Trees in Robotics?</a:t>
            </a:r>
            <a:r>
              <a:rPr lang="en-US" sz="1400" b="1" dirty="0" smtClean="0">
                <a:latin typeface="Arial Black" panose="020B0A04020102020204" pitchFamily="34" charset="0"/>
              </a:rPr>
              <a:t> </a:t>
            </a:r>
            <a:endParaRPr lang="en-US" sz="1400" dirty="0" smtClean="0">
              <a:latin typeface="Arial Black" panose="020B0A04020102020204" pitchFamily="34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0" y="5033653"/>
            <a:ext cx="3260067" cy="332480"/>
          </a:xfrm>
          <a:prstGeom prst="rect">
            <a:avLst/>
          </a:prstGeom>
          <a:solidFill>
            <a:srgbClr val="FF6699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What is Naïve Bayes?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606422" y="742440"/>
            <a:ext cx="3576251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Agency FB" panose="020B0503020202020204" pitchFamily="34" charset="0"/>
              </a:rPr>
              <a:t>What is modal logic?</a:t>
            </a:r>
            <a:r>
              <a:rPr lang="en-US" sz="2000" b="1" dirty="0" smtClean="0">
                <a:latin typeface="Agency FB" panose="020B0503020202020204" pitchFamily="34" charset="0"/>
              </a:rPr>
              <a:t> </a:t>
            </a:r>
            <a:endParaRPr lang="en-US" sz="2000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97" y="766580"/>
            <a:ext cx="3591070" cy="316597"/>
          </a:xfrm>
          <a:solidFill>
            <a:srgbClr val="00B0F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What are Artificial Neural Networks?</a:t>
            </a:r>
          </a:p>
          <a:p>
            <a:pPr marL="0" indent="0">
              <a:buNone/>
            </a:pPr>
            <a:r>
              <a:rPr lang="en-US" sz="1600" b="1" dirty="0" smtClean="0"/>
              <a:t> </a:t>
            </a:r>
            <a:endParaRPr lang="en-US" sz="1600" b="1" dirty="0" smtClean="0"/>
          </a:p>
        </p:txBody>
      </p:sp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101676" y="6233661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352" y="366989"/>
            <a:ext cx="7221446" cy="36914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/>
              <a:t>What was the title of </a:t>
            </a:r>
            <a:r>
              <a:rPr lang="en-US" sz="1800" dirty="0" err="1" smtClean="0"/>
              <a:t>Frankenstain</a:t>
            </a:r>
            <a:r>
              <a:rPr lang="en-US" sz="1800" dirty="0" smtClean="0"/>
              <a:t>?  What was his education?</a:t>
            </a:r>
            <a:endParaRPr lang="en-US" sz="18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21502" y="4532106"/>
            <a:ext cx="4015296" cy="37949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Explain Convolution and applications in Robotics.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12395"/>
            <a:ext cx="2491740" cy="3418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How Monster looked like?</a:t>
            </a:r>
            <a:endParaRPr lang="en-US" sz="18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353" y="2380953"/>
            <a:ext cx="4636658" cy="48286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What is Edge Detection?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855470" y="6172589"/>
            <a:ext cx="2749502" cy="4472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What is Breadth First Search?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4876942" y="1163160"/>
            <a:ext cx="2335051" cy="338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Hough Transform?</a:t>
            </a:r>
            <a:endParaRPr lang="en-US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14060" y="5392415"/>
            <a:ext cx="366510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What is robot morality?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5352" y="1918870"/>
            <a:ext cx="7206162" cy="44486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Explain briefly Viola-Jones Algorithm </a:t>
            </a:r>
            <a:endParaRPr lang="en-US" dirty="0" smtClean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491740" y="0"/>
            <a:ext cx="4745058" cy="338029"/>
          </a:xfrm>
          <a:prstGeom prst="rect">
            <a:avLst/>
          </a:prstGeom>
          <a:solidFill>
            <a:srgbClr val="FFCCFF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In which </a:t>
            </a:r>
            <a:r>
              <a:rPr lang="en-US" sz="2000" dirty="0" smtClean="0"/>
              <a:t>country Frankenstein worked ?</a:t>
            </a:r>
            <a:endParaRPr lang="en-US" sz="20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783" y="1545255"/>
            <a:ext cx="3545875" cy="3530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uses of </a:t>
            </a:r>
            <a:r>
              <a:rPr lang="en-US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Haar</a:t>
            </a:r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Transform?</a:t>
            </a:r>
            <a:endParaRPr 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06422" y="1509154"/>
            <a:ext cx="361509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What is Neuro-Fuzzy Network?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70" y="5381683"/>
            <a:ext cx="4784189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What are Ensemble Methods?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2236" y="2898667"/>
            <a:ext cx="463645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What is SVR standing for? </a:t>
            </a:r>
            <a:endParaRPr lang="en-US" sz="2400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447108" y="3675581"/>
            <a:ext cx="4322075" cy="3419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Main ideas of </a:t>
            </a:r>
            <a:r>
              <a:rPr lang="en-US" sz="2000" dirty="0" smtClean="0"/>
              <a:t>language REBEL </a:t>
            </a:r>
            <a:r>
              <a:rPr lang="en-US" sz="2000" dirty="0" smtClean="0"/>
              <a:t>?</a:t>
            </a:r>
            <a:r>
              <a:rPr lang="en-US" sz="2000" b="1" dirty="0" smtClean="0"/>
              <a:t> </a:t>
            </a:r>
            <a:endParaRPr lang="en-US" sz="2000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0" y="3327102"/>
            <a:ext cx="3454233" cy="60327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/>
              <a:t>List all known to you algorithms for Machine Learning</a:t>
            </a:r>
            <a:endParaRPr lang="en-US" sz="1600" dirty="0" smtClean="0"/>
          </a:p>
          <a:p>
            <a:pPr algn="ctr"/>
            <a:endParaRPr lang="en-US" sz="1600" dirty="0"/>
          </a:p>
        </p:txBody>
      </p:sp>
      <p:sp>
        <p:nvSpPr>
          <p:cNvPr id="24" name="Rectangle 23"/>
          <p:cNvSpPr/>
          <p:nvPr/>
        </p:nvSpPr>
        <p:spPr>
          <a:xfrm>
            <a:off x="4674510" y="2413503"/>
            <a:ext cx="2505142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Can you explain the Principal Component Analysis?</a:t>
            </a:r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681165" y="4032463"/>
            <a:ext cx="3501508" cy="4761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>
                <a:latin typeface="Algerian" panose="04020705040A02060702" pitchFamily="82" charset="0"/>
              </a:rPr>
              <a:t>Applications of Temporal Logic in robotics?</a:t>
            </a:r>
            <a:r>
              <a:rPr lang="en-US" sz="1600" b="1" dirty="0" smtClean="0">
                <a:latin typeface="Algerian" panose="04020705040A02060702" pitchFamily="82" charset="0"/>
              </a:rPr>
              <a:t> </a:t>
            </a:r>
            <a:endParaRPr lang="en-US" sz="1600" dirty="0">
              <a:latin typeface="Algerian" panose="04020705040A02060702" pitchFamily="8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565" y="4341602"/>
            <a:ext cx="322150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What is temporal logic?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570" y="3958863"/>
            <a:ext cx="3658311" cy="381367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What is Hidden Markov Model</a:t>
            </a:r>
            <a:r>
              <a:rPr lang="en-US" sz="2000" dirty="0"/>
              <a:t>?</a:t>
            </a:r>
            <a:endParaRPr lang="en-US" sz="2000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38565" y="1159673"/>
            <a:ext cx="4828857" cy="34325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What is </a:t>
            </a:r>
            <a:r>
              <a:rPr lang="en-US" dirty="0" err="1" smtClean="0"/>
              <a:t>Hartenberg-Denawitt</a:t>
            </a:r>
            <a:r>
              <a:rPr lang="en-US" dirty="0" smtClean="0"/>
              <a:t> Notation?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4658329"/>
            <a:ext cx="322150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What are wavelets? Examples?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798" y="1"/>
            <a:ext cx="4955202" cy="685800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118516" y="6515015"/>
            <a:ext cx="6061136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Algerian" panose="04020705040A02060702" pitchFamily="82" charset="0"/>
              </a:rPr>
              <a:t>What is entropy and how we use it?</a:t>
            </a:r>
            <a:endParaRPr lang="en-US" sz="2000" dirty="0">
              <a:latin typeface="Algerian" panose="04020705040A02060702" pitchFamily="8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61370" y="6151125"/>
            <a:ext cx="3848618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1600" dirty="0" smtClean="0"/>
              <a:t>Give examples of trees in image processing?</a:t>
            </a:r>
            <a:endParaRPr lang="en-US" sz="1600" dirty="0"/>
          </a:p>
        </p:txBody>
      </p:sp>
      <p:sp>
        <p:nvSpPr>
          <p:cNvPr id="35" name="Rectangle 34"/>
          <p:cNvSpPr/>
          <p:nvPr/>
        </p:nvSpPr>
        <p:spPr>
          <a:xfrm>
            <a:off x="22410" y="5781793"/>
            <a:ext cx="445111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Matrices of Fast Transforms versus Butterflies 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488366" y="5792525"/>
            <a:ext cx="2670283" cy="369332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Principles of Path Planning</a:t>
            </a:r>
            <a:endParaRPr lang="en-US" dirty="0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3246306" y="4935860"/>
            <a:ext cx="3936291" cy="41745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What is Image Enhancement?</a:t>
            </a:r>
            <a:endParaRPr lang="en-US" sz="20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2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911973" y="406676"/>
            <a:ext cx="4244901" cy="33855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What classes are related to Embedded Systems?</a:t>
            </a:r>
            <a:endParaRPr lang="en-US" sz="1600" dirty="0" smtClean="0"/>
          </a:p>
        </p:txBody>
      </p:sp>
      <p:sp>
        <p:nvSpPr>
          <p:cNvPr id="4" name="Left Arrow 3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45643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What are the departments in PSU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Maseeh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College of Engineering and Computer Science?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-13788" y="2110499"/>
            <a:ext cx="4103370" cy="34094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In which room is the robotic laboratory?</a:t>
            </a:r>
            <a:endParaRPr lang="en-US" sz="2000" dirty="0" smtClean="0">
              <a:solidFill>
                <a:srgbClr val="0070C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574222" y="2338842"/>
            <a:ext cx="2592607" cy="75267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Who teaches Evolutionary Computation?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384" y="777469"/>
            <a:ext cx="467576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What classes are about Computer Architecture?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20906" y="3794913"/>
            <a:ext cx="2571094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How many credits a quarter  I should take?</a:t>
            </a:r>
            <a:r>
              <a:rPr lang="en-US" sz="1400" b="1" u="sng" dirty="0" smtClean="0">
                <a:solidFill>
                  <a:srgbClr val="0070C0"/>
                </a:solidFill>
              </a:rPr>
              <a:t> 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84" y="382125"/>
            <a:ext cx="590059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What are the tracks in Electrical and Computer Engineering 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3788" y="5267056"/>
            <a:ext cx="12192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What abilities and skills are most important for an incoming ECE student?</a:t>
            </a:r>
            <a:endParaRPr lang="en-US" sz="2800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26721" y="5790276"/>
            <a:ext cx="4392196" cy="45829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In which class there are no projects?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anose="04020505051007020D02" pitchFamily="82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-13788" y="2807798"/>
            <a:ext cx="4103370" cy="48390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is Electromagnetics Lab?  </a:t>
            </a:r>
            <a:endParaRPr 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9350965" y="-2633"/>
            <a:ext cx="2841035" cy="3928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Who are the professors in Design Automation </a:t>
            </a:r>
            <a:r>
              <a:rPr lang="en-US" sz="2000" dirty="0" smtClean="0">
                <a:solidFill>
                  <a:srgbClr val="0070C0"/>
                </a:solidFill>
              </a:rPr>
              <a:t>?</a:t>
            </a:r>
            <a:endParaRPr lang="en-US" sz="2000" dirty="0" smtClean="0">
              <a:solidFill>
                <a:srgbClr val="0070C0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7724" y="2448029"/>
            <a:ext cx="3028846" cy="3498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Do you have many friends?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9574222" y="1307767"/>
            <a:ext cx="2617778" cy="10568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Is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478 class easy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?  </a:t>
            </a:r>
            <a:endParaRPr lang="en-US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anose="04020505051007020D02" pitchFamily="82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-2511" y="1589038"/>
            <a:ext cx="4092093" cy="4981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/>
              <a:t>In what building is Electrical and Computer Engineering located?</a:t>
            </a:r>
          </a:p>
          <a:p>
            <a:pPr marL="0" indent="0" algn="ctr">
              <a:buNone/>
            </a:pPr>
            <a:endParaRPr lang="en-US" sz="1800" dirty="0" smtClean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7724" y="3291705"/>
            <a:ext cx="4181296" cy="6831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You are admired for your accomplishments. </a:t>
            </a:r>
            <a:endParaRPr lang="en-US" sz="2400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0072899" y="382124"/>
            <a:ext cx="2093930" cy="355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smtClean="0"/>
              <a:t>What kind of help I can get from ECE office?</a:t>
            </a:r>
            <a:endParaRPr lang="en-US" sz="16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9588116" y="4568746"/>
            <a:ext cx="2603884" cy="33855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What is FPGA standing for? 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0" y="1154539"/>
            <a:ext cx="418129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Can I take classes in Summer? </a:t>
            </a:r>
            <a:endParaRPr lang="en-US" sz="2400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9574223" y="3106904"/>
            <a:ext cx="2603989" cy="734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What are classes in ECE related to medical applications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?  </a:t>
            </a:r>
            <a:endParaRPr lang="en-US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9270429" y="743550"/>
            <a:ext cx="2921571" cy="529792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Who teaches Nanotechnology? </a:t>
            </a:r>
            <a:endParaRPr lang="en-US" sz="1800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6418" y="5821276"/>
            <a:ext cx="2980303" cy="46166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Blackadder ITC" panose="04020505051007020D02" pitchFamily="82" charset="0"/>
              </a:rPr>
              <a:t>Who </a:t>
            </a:r>
            <a:r>
              <a:rPr lang="en-US" sz="2400" dirty="0" smtClean="0">
                <a:solidFill>
                  <a:srgbClr val="0070C0"/>
                </a:solidFill>
                <a:latin typeface="Blackadder ITC" panose="04020505051007020D02" pitchFamily="82" charset="0"/>
              </a:rPr>
              <a:t>teaches programming?</a:t>
            </a:r>
            <a:endParaRPr lang="en-US" sz="2400" dirty="0">
              <a:solidFill>
                <a:srgbClr val="0070C0"/>
              </a:solidFill>
              <a:latin typeface="Blackadder ITC" panose="04020505051007020D02" pitchFamily="8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97158" y="757061"/>
            <a:ext cx="4564455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Classes about VHDL, Verilog,  System Verilog?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724" y="3995170"/>
            <a:ext cx="4230534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What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classes are taught by Professor Perkowski ?  </a:t>
            </a: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  <p:pic>
        <p:nvPicPr>
          <p:cNvPr id="2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54" y="1154539"/>
            <a:ext cx="5459468" cy="41483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9588116" y="4907300"/>
            <a:ext cx="261526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en-US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IGA standing for</a:t>
            </a:r>
            <a:r>
              <a:rPr lang="en-US" alt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?.</a:t>
            </a:r>
            <a:endParaRPr lang="en-US" altLang="en-US" sz="1050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9599394" y="4293188"/>
            <a:ext cx="2567435" cy="30879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is Nano Lab?  </a:t>
            </a:r>
            <a:endParaRPr 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724" y="4415558"/>
            <a:ext cx="4081858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What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classes are taught by Professor Hall ?</a:t>
            </a: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13788" y="4835946"/>
            <a:ext cx="4081858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What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classes are taught by Professor Faust ?</a:t>
            </a: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528688" y="6303396"/>
            <a:ext cx="5320664" cy="546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In which class there are many projects?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anose="04020505051007020D02" pitchFamily="82" charset="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6927784" y="6294463"/>
            <a:ext cx="5320664" cy="546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What are the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prerecquisities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to robotics classes?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8542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710" y="0"/>
            <a:ext cx="8706290" cy="685800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7" t="59881" r="24535" b="809"/>
          <a:stretch/>
        </p:blipFill>
        <p:spPr>
          <a:xfrm rot="5400000">
            <a:off x="-1079326" y="1141668"/>
            <a:ext cx="6858003" cy="44915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432672">
            <a:off x="1177252" y="1674746"/>
            <a:ext cx="49133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Definitely, I did not look in reality like on this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photograph.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7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676895"/>
              </p:ext>
            </p:extLst>
          </p:nvPr>
        </p:nvGraphicFramePr>
        <p:xfrm>
          <a:off x="-1" y="0"/>
          <a:ext cx="672353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23530"/>
              </a:tblGrid>
              <a:tr h="13062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FFC000"/>
                          </a:solidFill>
                          <a:effectLst/>
                        </a:rPr>
                        <a:t>Interaction 3.12 (Dramatic Variant)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u="sng" dirty="0" smtClean="0">
                        <a:solidFill>
                          <a:srgbClr val="FFC000"/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Fishes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(on the flower-covered wall of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BackBot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Fishes sing and move in turn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55517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Frankenstein’s Monster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(sleeps and snores. Is awaken by the fish. </a:t>
                      </a: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Starts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to move slowly in a dignified way, as awaken to a new life after centuries of non-existence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What? Where am I? Strange space?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Fishes talk? (he is surprised)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It cannot be.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Am I drunken?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Is it a fairy tale? </a:t>
                      </a: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Master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Frankenstein always amazes me. </a:t>
                      </a: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Why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he wants fishes? </a:t>
                      </a: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Where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is he?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(moves in pendulum way forward and backward, first quickly, then motion slowly disappears)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29" y="-18602"/>
            <a:ext cx="5468471" cy="6876602"/>
          </a:xfrm>
          <a:prstGeom prst="rect">
            <a:avLst/>
          </a:prstGeom>
        </p:spPr>
      </p:pic>
      <p:sp>
        <p:nvSpPr>
          <p:cNvPr id="7" name="Left Arrow 6">
            <a:hlinkClick r:id="" action="ppaction://hlinkshowjump?jump=firstslide"/>
          </p:cNvPr>
          <p:cNvSpPr/>
          <p:nvPr/>
        </p:nvSpPr>
        <p:spPr>
          <a:xfrm>
            <a:off x="179362" y="6236522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694790"/>
              </p:ext>
            </p:extLst>
          </p:nvPr>
        </p:nvGraphicFramePr>
        <p:xfrm>
          <a:off x="0" y="0"/>
          <a:ext cx="7236798" cy="6857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36798"/>
              </a:tblGrid>
              <a:tr h="29548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FFFF00"/>
                          </a:solidFill>
                          <a:effectLst/>
                        </a:rPr>
                        <a:t>Interaction 3.5 (Happy Variant)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u="sng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 smtClean="0">
                          <a:solidFill>
                            <a:srgbClr val="FFFF00"/>
                          </a:solidFill>
                          <a:effectLst/>
                        </a:rPr>
                        <a:t>Countess </a:t>
                      </a:r>
                      <a:r>
                        <a:rPr lang="en-US" sz="2000" u="sng" dirty="0">
                          <a:solidFill>
                            <a:srgbClr val="FFFF00"/>
                          </a:solidFill>
                          <a:effectLst/>
                        </a:rPr>
                        <a:t>Quanta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 (looks with surprise around) But… nobody works here. Everybody celebrates only</a:t>
                      </a:r>
                      <a:r>
                        <a:rPr lang="en-US" sz="2000" dirty="0" smtClean="0">
                          <a:solidFill>
                            <a:srgbClr val="FFFF00"/>
                          </a:solidFill>
                          <a:effectLst/>
                        </a:rPr>
                        <a:t>…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9331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00"/>
                          </a:solidFill>
                          <a:effectLst/>
                        </a:rPr>
                        <a:t>Lights are dimmed.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00"/>
                          </a:solidFill>
                          <a:effectLst/>
                        </a:rPr>
                        <a:t>Suddenly a loud music is heard, many young voices.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9699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Frankenstein Monster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. (explains enthusiastically) We do not work because…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 smtClean="0">
                          <a:solidFill>
                            <a:srgbClr val="FFFF00"/>
                          </a:solidFill>
                          <a:effectLst/>
                        </a:rPr>
                        <a:t>Countess Quanta:</a:t>
                      </a:r>
                      <a:r>
                        <a:rPr lang="en-US" sz="2000" dirty="0" smtClean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… we have a graduation ceremony today.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798" y="1"/>
            <a:ext cx="4955202" cy="6858000"/>
          </a:xfrm>
          <a:prstGeom prst="rect">
            <a:avLst/>
          </a:prstGeom>
        </p:spPr>
      </p:pic>
      <p:sp>
        <p:nvSpPr>
          <p:cNvPr id="7" name="Left Arrow 6">
            <a:hlinkClick r:id="" action="ppaction://hlinkshowjump?jump=firstslide"/>
          </p:cNvPr>
          <p:cNvSpPr/>
          <p:nvPr/>
        </p:nvSpPr>
        <p:spPr>
          <a:xfrm>
            <a:off x="87923" y="6013938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22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600801"/>
              </p:ext>
            </p:extLst>
          </p:nvPr>
        </p:nvGraphicFramePr>
        <p:xfrm>
          <a:off x="-1" y="0"/>
          <a:ext cx="7263865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63865"/>
              </a:tblGrid>
              <a:tr h="12469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FFFF00"/>
                          </a:solidFill>
                          <a:effectLst/>
                        </a:rPr>
                        <a:t>Countess Quanta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 (looks with surprise around) They have good time at PSU. …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FFFF00"/>
                          </a:solidFill>
                          <a:effectLst/>
                        </a:rPr>
                        <a:t>Schrödinger Cat.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 And they do not work…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56110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FFFF00"/>
                          </a:solidFill>
                          <a:effectLst/>
                        </a:rPr>
                        <a:t>Bohr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: (to Countess  Quanta) And who are these two crippled monsters? (shows to Golem and Frankenstein Monster)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Golem and Frankenstein Monster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make offended gestures.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FFFF00"/>
                          </a:solidFill>
                          <a:effectLst/>
                        </a:rPr>
                        <a:t>Countess Quanta: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 We do not use this word now, you know, we are now politically correct. They work here as research scientists and lab technicians.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Golem and Frankenstein Monster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(They dance, play guitars and perform their standard tricks).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865" y="0"/>
            <a:ext cx="4928135" cy="6858000"/>
          </a:xfrm>
          <a:prstGeom prst="rect">
            <a:avLst/>
          </a:prstGeom>
        </p:spPr>
      </p:pic>
      <p:sp>
        <p:nvSpPr>
          <p:cNvPr id="8" name="Left Arrow 7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40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8537344"/>
              </p:ext>
            </p:extLst>
          </p:nvPr>
        </p:nvGraphicFramePr>
        <p:xfrm>
          <a:off x="0" y="0"/>
          <a:ext cx="6734287" cy="6875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34287"/>
              </a:tblGrid>
              <a:tr h="40364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u="sng" dirty="0">
                          <a:solidFill>
                            <a:srgbClr val="FFFF00"/>
                          </a:solidFill>
                          <a:effectLst/>
                        </a:rPr>
                        <a:t>Interaction 3.7 (Happy Variant)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The light points to a strange figure hanging in the air. </a:t>
                      </a:r>
                      <a:r>
                        <a:rPr lang="en-US" sz="2800" u="sng" dirty="0">
                          <a:solidFill>
                            <a:srgbClr val="FFFF00"/>
                          </a:solidFill>
                          <a:effectLst/>
                        </a:rPr>
                        <a:t>Einstein: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</a:rPr>
                        <a:t> Who is this? Or what? (to monster) Hey, are you alive? Who are you?</a:t>
                      </a:r>
                      <a:r>
                        <a:rPr lang="en-US" sz="28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2800" u="none" strike="noStrike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u="none" strike="noStrike" dirty="0" smtClean="0">
                        <a:solidFill>
                          <a:srgbClr val="FFFF00"/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Frankenstein Monster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: I am the first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quantumly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c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onscious being ever created.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My real name is Josephus, but I am popularly known as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Frankenstein’s Monster, because it was Doctor Frankenstein from Germany </a:t>
                      </a: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who built me first before Countess resurrected me recently.</a:t>
                      </a:r>
                      <a:endParaRPr lang="en-US" sz="1200" dirty="0" smtClean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282154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287" y="1"/>
            <a:ext cx="5457713" cy="6858000"/>
          </a:xfrm>
          <a:prstGeom prst="rect">
            <a:avLst/>
          </a:prstGeom>
        </p:spPr>
      </p:pic>
      <p:sp>
        <p:nvSpPr>
          <p:cNvPr id="6" name="Left Arrow 5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3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5187878"/>
              </p:ext>
            </p:extLst>
          </p:nvPr>
        </p:nvGraphicFramePr>
        <p:xfrm>
          <a:off x="0" y="1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0"/>
              </a:tblGrid>
              <a:tr h="1010093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FF00"/>
                          </a:solidFill>
                          <a:effectLst/>
                        </a:rPr>
                        <a:t>The light points to a strange large figure at the back of the room. </a:t>
                      </a:r>
                      <a:r>
                        <a:rPr lang="en-US" sz="32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5847907">
                <a:tc>
                  <a:txBody>
                    <a:bodyPr/>
                    <a:lstStyle/>
                    <a:p>
                      <a:r>
                        <a:rPr lang="en-US" sz="3200" u="sng" dirty="0">
                          <a:solidFill>
                            <a:srgbClr val="FFFF00"/>
                          </a:solidFill>
                          <a:effectLst/>
                        </a:rPr>
                        <a:t>Brazen Head, Golem and </a:t>
                      </a:r>
                      <a:r>
                        <a:rPr lang="en-US" sz="3200" u="sng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Frankenstein’s Monster</a:t>
                      </a:r>
                      <a:r>
                        <a:rPr lang="en-US" sz="3200" u="sng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effectLst/>
                        </a:rPr>
                        <a:t>(speak with one voice together) Recently we were teleported, entangled and resurrected to help the research in this lab.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404446" y="6084277"/>
            <a:ext cx="879231" cy="562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291" y="2440756"/>
            <a:ext cx="7266709" cy="441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0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3743</TotalTime>
  <Words>1244</Words>
  <Application>Microsoft Office PowerPoint</Application>
  <PresentationFormat>Widescreen</PresentationFormat>
  <Paragraphs>177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Batang</vt:lpstr>
      <vt:lpstr>Agency FB</vt:lpstr>
      <vt:lpstr>Aharoni</vt:lpstr>
      <vt:lpstr>Algerian</vt:lpstr>
      <vt:lpstr>Andalus</vt:lpstr>
      <vt:lpstr>Arial</vt:lpstr>
      <vt:lpstr>Arial Black</vt:lpstr>
      <vt:lpstr>Blackadder ITC</vt:lpstr>
      <vt:lpstr>Bookman Old Style</vt:lpstr>
      <vt:lpstr>Bradley Hand ITC</vt:lpstr>
      <vt:lpstr>Calibri</vt:lpstr>
      <vt:lpstr>Calibri Light</vt:lpstr>
      <vt:lpstr>Chiller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Portland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Marek Perkowski</dc:creator>
  <cp:lastModifiedBy>Marek Perkowski</cp:lastModifiedBy>
  <cp:revision>109</cp:revision>
  <dcterms:created xsi:type="dcterms:W3CDTF">2015-09-13T20:03:42Z</dcterms:created>
  <dcterms:modified xsi:type="dcterms:W3CDTF">2015-10-01T01:52:25Z</dcterms:modified>
</cp:coreProperties>
</file>